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notesMasterIdLst>
    <p:notesMasterId r:id="rId3"/>
  </p:notesMasterIdLst>
  <p:sldIdLst>
    <p:sldId id="268" r:id="rId2"/>
  </p:sldIdLst>
  <p:sldSz cx="38404800" cy="38404800"/>
  <p:notesSz cx="9144000" cy="6858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4"/>
      <p:italic r:id="rId14"/>
      <p:boldItalic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115" userDrawn="1">
          <p15:clr>
            <a:srgbClr val="A4A3A4"/>
          </p15:clr>
        </p15:guide>
        <p15:guide id="3" pos="4685" userDrawn="1">
          <p15:clr>
            <a:srgbClr val="A4A3A4"/>
          </p15:clr>
        </p15:guide>
        <p15:guide id="4" pos="205" userDrawn="1">
          <p15:clr>
            <a:srgbClr val="A4A3A4"/>
          </p15:clr>
        </p15:guide>
        <p15:guide id="5" pos="579" userDrawn="1">
          <p15:clr>
            <a:srgbClr val="A4A3A4"/>
          </p15:clr>
        </p15:guide>
        <p15:guide id="6" orient="horz" pos="1209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E9877-978B-2A53-D8D8-3A2FABF6B398}" name="Mallahan, Stephanie - (smallahan)" initials="MS(" userId="S::smallahan@arizona.edu::3c1062d7-bab5-4962-9262-2a283fa4bc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Armin" initials="JA" lastIdx="2" clrIdx="0">
    <p:extLst>
      <p:ext uri="{19B8F6BF-5375-455C-9EA6-DF929625EA0E}">
        <p15:presenceInfo xmlns:p15="http://schemas.microsoft.com/office/powerpoint/2012/main" userId="S-1-5-21-1028619403-181476807-313593124-45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867"/>
    <a:srgbClr val="B71C1C"/>
    <a:srgbClr val="E1BEE7"/>
    <a:srgbClr val="858585"/>
    <a:srgbClr val="1E5288"/>
    <a:srgbClr val="8C1616"/>
    <a:srgbClr val="FFD54F"/>
    <a:srgbClr val="9E9E9E"/>
    <a:srgbClr val="757575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2" autoAdjust="0"/>
    <p:restoredTop sz="87189" autoAdjust="0"/>
  </p:normalViewPr>
  <p:slideViewPr>
    <p:cSldViewPr snapToGrid="0" showGuides="1">
      <p:cViewPr>
        <p:scale>
          <a:sx n="10" d="100"/>
          <a:sy n="10" d="100"/>
        </p:scale>
        <p:origin x="2851" y="605"/>
      </p:cViewPr>
      <p:guideLst>
        <p:guide pos="12115"/>
        <p:guide pos="4685"/>
        <p:guide pos="205"/>
        <p:guide pos="579"/>
        <p:guide orient="horz" pos="12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microsoft.com/office/2018/10/relationships/authors" Target="authors.xml"/><Relationship Id="rId5" Type="http://schemas.openxmlformats.org/officeDocument/2006/relationships/font" Target="fonts/font2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commentAuthors" Target="commentAuthor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NUL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>
                <a:solidFill>
                  <a:schemeClr val="tx1"/>
                </a:solidFill>
              </a:rPr>
              <a:t>Figure 1</a:t>
            </a:r>
            <a:r>
              <a:rPr lang="en-US" sz="3600" b="0" dirty="0">
                <a:solidFill>
                  <a:schemeClr val="tx1"/>
                </a:solidFill>
              </a:rPr>
              <a:t>. Title of Graph 1</a:t>
            </a:r>
          </a:p>
        </c:rich>
      </c:tx>
      <c:layout>
        <c:manualLayout>
          <c:xMode val="edge"/>
          <c:yMode val="edge"/>
          <c:x val="0.13954058238900258"/>
          <c:y val="2.3207999734275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655417458815257E-2"/>
          <c:y val="0.14840558733937084"/>
          <c:w val="0.91934458254118478"/>
          <c:h val="0.65373197915477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10</c:v>
                </c:pt>
                <c:pt idx="4">
                  <c:v>70</c:v>
                </c:pt>
                <c:pt idx="5">
                  <c:v>80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E-4FCE-A65F-5FB2B2766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13</c:v>
                </c:pt>
                <c:pt idx="3">
                  <c:v>25</c:v>
                </c:pt>
                <c:pt idx="4">
                  <c:v>12</c:v>
                </c:pt>
                <c:pt idx="5">
                  <c:v>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8E-4FCE-A65F-5FB2B2766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13</c:v>
                </c:pt>
                <c:pt idx="1">
                  <c:v>4</c:v>
                </c:pt>
                <c:pt idx="2">
                  <c:v>7</c:v>
                </c:pt>
                <c:pt idx="3">
                  <c:v>54</c:v>
                </c:pt>
                <c:pt idx="4">
                  <c:v>3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8E-4FCE-A65F-5FB2B2766C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42</c:v>
                </c:pt>
                <c:pt idx="1">
                  <c:v>6</c:v>
                </c:pt>
                <c:pt idx="2">
                  <c:v>20</c:v>
                </c:pt>
                <c:pt idx="3">
                  <c:v>11</c:v>
                </c:pt>
                <c:pt idx="4">
                  <c:v>15</c:v>
                </c:pt>
                <c:pt idx="5">
                  <c:v>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8E-4FCE-A65F-5FB2B2766C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3757199"/>
        <c:axId val="413752879"/>
      </c:barChart>
      <c:catAx>
        <c:axId val="4137571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2879"/>
        <c:crosses val="autoZero"/>
        <c:auto val="1"/>
        <c:lblAlgn val="ctr"/>
        <c:lblOffset val="100"/>
        <c:noMultiLvlLbl val="0"/>
      </c:catAx>
      <c:valAx>
        <c:axId val="41375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Percent</a:t>
                </a:r>
              </a:p>
            </c:rich>
          </c:tx>
          <c:layout>
            <c:manualLayout>
              <c:xMode val="edge"/>
              <c:yMode val="edge"/>
              <c:x val="9.198457244618579E-3"/>
              <c:y val="0.4339986233186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7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62084233045936"/>
          <c:y val="0.91669973505244184"/>
          <c:w val="0.54934973503452234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/>
              <a:t>Figure 2</a:t>
            </a:r>
            <a:r>
              <a:rPr lang="en-US" sz="3600" b="0" dirty="0"/>
              <a:t>. Title of Graph 2</a:t>
            </a:r>
          </a:p>
        </c:rich>
      </c:tx>
      <c:layout>
        <c:manualLayout>
          <c:xMode val="edge"/>
          <c:yMode val="edge"/>
          <c:x val="0.125819477731275"/>
          <c:y val="2.51547294098117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87078422499539"/>
          <c:y val="0.1578581412852586"/>
          <c:w val="0.88766929524401417"/>
          <c:h val="0.61998419222853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0</c:v>
                </c:pt>
                <c:pt idx="5">
                  <c:v>100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5-40AD-9A39-7528853DAD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5-40AD-9A39-7528853DAD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5-40AD-9A39-7528853DAD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35-40AD-9A39-7528853DAD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4653807"/>
        <c:axId val="494678287"/>
      </c:barChart>
      <c:catAx>
        <c:axId val="49465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78287"/>
        <c:crosses val="autoZero"/>
        <c:auto val="1"/>
        <c:lblAlgn val="ctr"/>
        <c:lblOffset val="100"/>
        <c:noMultiLvlLbl val="0"/>
      </c:catAx>
      <c:valAx>
        <c:axId val="4946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 Percent </a:t>
                </a:r>
              </a:p>
            </c:rich>
          </c:tx>
          <c:layout>
            <c:manualLayout>
              <c:xMode val="edge"/>
              <c:yMode val="edge"/>
              <c:x val="3.2117631457449752E-2"/>
              <c:y val="0.420229891779015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5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48846238894164"/>
          <c:y val="0.90502490950145154"/>
          <c:w val="0.55500677026242839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14713" y="857250"/>
            <a:ext cx="23145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1pPr>
    <a:lvl2pPr marL="396105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2pPr>
    <a:lvl3pPr marL="79221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3pPr>
    <a:lvl4pPr marL="118831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4pPr>
    <a:lvl5pPr marL="1584422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5pPr>
    <a:lvl6pPr marL="198052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6pPr>
    <a:lvl7pPr marL="237663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7pPr>
    <a:lvl8pPr marL="2772738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8pPr>
    <a:lvl9pPr marL="316884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4713" y="857250"/>
            <a:ext cx="23145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4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9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8334583" y="0"/>
            <a:ext cx="10139584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28587796" y="2885276"/>
            <a:ext cx="9600929" cy="250914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sz="4200" dirty="0"/>
          </a:p>
          <a:p>
            <a:pPr>
              <a:lnSpc>
                <a:spcPct val="120000"/>
              </a:lnSpc>
            </a:pPr>
            <a:r>
              <a:rPr lang="en-US" sz="7200" b="1" dirty="0"/>
              <a:t>METHODOLOGY</a:t>
            </a:r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5250" b="1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Sentiment towards 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Participating in future study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Limitations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Annotation score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REFERENCES &amp;</a:t>
            </a:r>
          </a:p>
          <a:p>
            <a:r>
              <a:rPr lang="en-US" sz="7200" b="1" dirty="0">
                <a:cs typeface="Arial" panose="020B0604020202020204" pitchFamily="34" charset="0"/>
              </a:rPr>
              <a:t>ACKNOWLEDGMENTS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is suggested that you use a QR code as it takes up less space and is a self-selecting action item. Only those will actually scan the QR code. Interested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doi:10.47989/ir30iConf47359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AUTHOR AFFILATION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65063" y="0"/>
            <a:ext cx="10204645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53894" y="13150120"/>
            <a:ext cx="9031792" cy="1250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INTRO/BACKGROUND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Dr. Daley &amp; Kainan developed a humorous audio ad that aimed to make a listener more skeptical about misinformation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ad was split into an audio and visual-audio format (test group), and a random ad was also split into these formats (control group)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99 college students participated in study and were split into one of these 4 groups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Each participant had to take 3 tests before and after the ad that measured their tendency to believe misinformation: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Generic Conspiracist Beliefs Scale (GCBS)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 different Misinformation Susceptibility Test (MIST) – MIST-20 &amp; IT-MIST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 published in March 2025, and were mixed but found to be effective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06467" y="7741900"/>
            <a:ext cx="9031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cs typeface="Arial" panose="020B0604020202020204" pitchFamily="34" charset="0"/>
              </a:rPr>
              <a:t>Kendall Beaver</a:t>
            </a:r>
            <a:r>
              <a:rPr lang="en-US" sz="6000" baseline="30000" dirty="0">
                <a:cs typeface="Arial" panose="020B0604020202020204" pitchFamily="34" charset="0"/>
              </a:rPr>
              <a:t>1, </a:t>
            </a:r>
            <a:r>
              <a:rPr lang="en-US" sz="6000" dirty="0">
                <a:cs typeface="Arial" panose="020B0604020202020204" pitchFamily="34" charset="0"/>
              </a:rPr>
              <a:t>Diana Daley</a:t>
            </a:r>
            <a:r>
              <a:rPr lang="en-US" sz="6000" baseline="30000" dirty="0">
                <a:cs typeface="Arial" panose="020B0604020202020204" pitchFamily="34" charset="0"/>
              </a:rPr>
              <a:t>2, </a:t>
            </a:r>
            <a:r>
              <a:rPr lang="en-US" sz="6000" dirty="0">
                <a:cs typeface="Arial" panose="020B0604020202020204" pitchFamily="34" charset="0"/>
              </a:rPr>
              <a:t>Kainan Garrett</a:t>
            </a:r>
            <a:r>
              <a:rPr lang="en-US" sz="6000" baseline="300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10984436" y="447190"/>
            <a:ext cx="3708915" cy="1499364"/>
          </a:xfrm>
          <a:prstGeom prst="rect">
            <a:avLst/>
          </a:prstGeom>
        </p:spPr>
        <p:txBody>
          <a:bodyPr vert="horz" lIns="153353" tIns="76676" rIns="153353" bIns="76676" rtlCol="0" anchor="t">
            <a:noAutofit/>
          </a:bodyPr>
          <a:lstStyle>
            <a:lvl1pPr algn="ctr" defTabSz="29260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7200" b="1" dirty="0"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  <a:t>RESULTS</a:t>
            </a:r>
            <a:br>
              <a:rPr lang="en-US" sz="11067" b="1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1067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433804-DC84-0296-A942-28780681F129}"/>
              </a:ext>
            </a:extLst>
          </p:cNvPr>
          <p:cNvSpPr txBox="1"/>
          <p:nvPr/>
        </p:nvSpPr>
        <p:spPr>
          <a:xfrm>
            <a:off x="388628" y="573991"/>
            <a:ext cx="9744156" cy="662027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933"/>
              </a:spcAft>
            </a:pPr>
            <a:r>
              <a:rPr lang="en-US" sz="8000" b="1" dirty="0"/>
              <a:t>Combating Misinformation with a Humorous Audio Ad: Extending a Mixed Methods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8BF3DF-31C2-E3F8-AC3D-33AA77BAD17C}"/>
              </a:ext>
            </a:extLst>
          </p:cNvPr>
          <p:cNvCxnSpPr>
            <a:cxnSpLocks/>
          </p:cNvCxnSpPr>
          <p:nvPr/>
        </p:nvCxnSpPr>
        <p:spPr>
          <a:xfrm>
            <a:off x="438154" y="7414429"/>
            <a:ext cx="920010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C845DA7-EC87-26C0-0249-737755B77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645937"/>
              </p:ext>
            </p:extLst>
          </p:nvPr>
        </p:nvGraphicFramePr>
        <p:xfrm>
          <a:off x="10602620" y="2735965"/>
          <a:ext cx="12132578" cy="1131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72590F8-EF6B-E523-B4F6-B6E3E0E4C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482819"/>
              </p:ext>
            </p:extLst>
          </p:nvPr>
        </p:nvGraphicFramePr>
        <p:xfrm>
          <a:off x="10137894" y="14295142"/>
          <a:ext cx="12653486" cy="1060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D8B7862-D011-E9C0-2926-DE47305B2EE4}"/>
              </a:ext>
            </a:extLst>
          </p:cNvPr>
          <p:cNvSpPr/>
          <p:nvPr/>
        </p:nvSpPr>
        <p:spPr>
          <a:xfrm>
            <a:off x="34070166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A11D15CB-761D-2642-790C-B58D31FB9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73980"/>
              </p:ext>
            </p:extLst>
          </p:nvPr>
        </p:nvGraphicFramePr>
        <p:xfrm>
          <a:off x="23205035" y="8556473"/>
          <a:ext cx="4575652" cy="8046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8394">
                  <a:extLst>
                    <a:ext uri="{9D8B030D-6E8A-4147-A177-3AD203B41FA5}">
                      <a16:colId xmlns:a16="http://schemas.microsoft.com/office/drawing/2014/main" val="717803369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val="2810201465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3588489034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1757495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92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20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1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6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0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8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3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07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9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89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44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4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2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5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0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5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0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732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643EE52-33C5-DDBB-0CFF-8A0656A15A39}"/>
              </a:ext>
            </a:extLst>
          </p:cNvPr>
          <p:cNvSpPr txBox="1"/>
          <p:nvPr/>
        </p:nvSpPr>
        <p:spPr>
          <a:xfrm>
            <a:off x="23771892" y="6005308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Table 1</a:t>
            </a:r>
            <a:r>
              <a:rPr lang="en-US" sz="3200" dirty="0"/>
              <a:t>. Figure descriptions should be 1-2 sentences and font size ≥18.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7F7159-7FA8-9834-DD1C-C0BA5C5B64E4}"/>
              </a:ext>
            </a:extLst>
          </p:cNvPr>
          <p:cNvSpPr txBox="1"/>
          <p:nvPr/>
        </p:nvSpPr>
        <p:spPr>
          <a:xfrm>
            <a:off x="22555941" y="25744469"/>
            <a:ext cx="558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3.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ECB33-C40A-64B6-ADD5-F29F5E59FEBC}"/>
              </a:ext>
            </a:extLst>
          </p:cNvPr>
          <p:cNvSpPr txBox="1"/>
          <p:nvPr/>
        </p:nvSpPr>
        <p:spPr>
          <a:xfrm>
            <a:off x="11142480" y="35633635"/>
            <a:ext cx="635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4.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4F3C0C-3169-E308-7671-CA5422900D22}"/>
              </a:ext>
            </a:extLst>
          </p:cNvPr>
          <p:cNvSpPr/>
          <p:nvPr/>
        </p:nvSpPr>
        <p:spPr>
          <a:xfrm>
            <a:off x="34070166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83FCC2-1818-439D-B40E-CAAAA6E51E3D}"/>
              </a:ext>
            </a:extLst>
          </p:cNvPr>
          <p:cNvSpPr/>
          <p:nvPr/>
        </p:nvSpPr>
        <p:spPr>
          <a:xfrm>
            <a:off x="28659848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DF40AF-6178-EC8C-C84D-7EA65C3B3C1F}"/>
              </a:ext>
            </a:extLst>
          </p:cNvPr>
          <p:cNvSpPr/>
          <p:nvPr/>
        </p:nvSpPr>
        <p:spPr>
          <a:xfrm>
            <a:off x="34070166" y="11329894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DDBC4-B0A4-EABE-5696-EE8B3AA7E64C}"/>
              </a:ext>
            </a:extLst>
          </p:cNvPr>
          <p:cNvSpPr/>
          <p:nvPr/>
        </p:nvSpPr>
        <p:spPr>
          <a:xfrm>
            <a:off x="29146041" y="573991"/>
            <a:ext cx="4757208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ED545-48BE-D1E4-3F2E-CDD9D47FAA6C}"/>
              </a:ext>
            </a:extLst>
          </p:cNvPr>
          <p:cNvSpPr/>
          <p:nvPr/>
        </p:nvSpPr>
        <p:spPr>
          <a:xfrm>
            <a:off x="34661819" y="573991"/>
            <a:ext cx="3279516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CA7C3-FB2C-117C-4546-B731ACD18C7E}"/>
              </a:ext>
            </a:extLst>
          </p:cNvPr>
          <p:cNvSpPr/>
          <p:nvPr/>
        </p:nvSpPr>
        <p:spPr>
          <a:xfrm>
            <a:off x="679460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0C54C-49E3-2A7E-134C-658E909505BE}"/>
              </a:ext>
            </a:extLst>
          </p:cNvPr>
          <p:cNvSpPr/>
          <p:nvPr/>
        </p:nvSpPr>
        <p:spPr>
          <a:xfrm>
            <a:off x="5541424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ACA97-347A-AE0D-79AC-A49E6200596B}"/>
              </a:ext>
            </a:extLst>
          </p:cNvPr>
          <p:cNvSpPr/>
          <p:nvPr/>
        </p:nvSpPr>
        <p:spPr>
          <a:xfrm>
            <a:off x="29776875" y="36350930"/>
            <a:ext cx="6882129" cy="1306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51AF5E-791B-713D-85B8-9E5285BDDA52}"/>
              </a:ext>
            </a:extLst>
          </p:cNvPr>
          <p:cNvSpPr/>
          <p:nvPr/>
        </p:nvSpPr>
        <p:spPr>
          <a:xfrm>
            <a:off x="438154" y="29634718"/>
            <a:ext cx="9200104" cy="63225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D9BF7B-681D-45FB-DFE8-61AC3F1149A1}"/>
              </a:ext>
            </a:extLst>
          </p:cNvPr>
          <p:cNvSpPr/>
          <p:nvPr/>
        </p:nvSpPr>
        <p:spPr>
          <a:xfrm>
            <a:off x="11266995" y="31640978"/>
            <a:ext cx="6235385" cy="3992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055F8-BA64-30EE-5497-A6041B8B11C8}"/>
              </a:ext>
            </a:extLst>
          </p:cNvPr>
          <p:cNvSpPr/>
          <p:nvPr/>
        </p:nvSpPr>
        <p:spPr>
          <a:xfrm>
            <a:off x="22411455" y="27830668"/>
            <a:ext cx="5369232" cy="69258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AC2684-083B-8485-1CEF-F11191F96AB9}"/>
              </a:ext>
            </a:extLst>
          </p:cNvPr>
          <p:cNvSpPr txBox="1"/>
          <p:nvPr/>
        </p:nvSpPr>
        <p:spPr>
          <a:xfrm>
            <a:off x="10564514" y="24897522"/>
            <a:ext cx="9031792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Responses and views remained about the same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More open-ended questions produced more themes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However, when split for gender, results were found interesting views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8623D-9CB3-56D0-320C-A6281845544A}"/>
              </a:ext>
            </a:extLst>
          </p:cNvPr>
          <p:cNvSpPr/>
          <p:nvPr/>
        </p:nvSpPr>
        <p:spPr>
          <a:xfrm>
            <a:off x="28701861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DB0F4F4-F6A3-6FD5-F707-9B72F272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852" y="31408829"/>
            <a:ext cx="465455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9541661-7FA9-C8BA-A67A-EBA8C826BDBD}"/>
              </a:ext>
            </a:extLst>
          </p:cNvPr>
          <p:cNvSpPr txBox="1"/>
          <p:nvPr/>
        </p:nvSpPr>
        <p:spPr>
          <a:xfrm>
            <a:off x="28778176" y="11334772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Figure 4</a:t>
            </a:r>
            <a:r>
              <a:rPr lang="en-US" sz="3200" dirty="0"/>
              <a:t>. Figure descriptions should be 1-2 sentences and font size ≥18.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CCCAAA-AE26-6CFB-5ADA-33377608F134}"/>
              </a:ext>
            </a:extLst>
          </p:cNvPr>
          <p:cNvCxnSpPr/>
          <p:nvPr/>
        </p:nvCxnSpPr>
        <p:spPr>
          <a:xfrm>
            <a:off x="32649557" y="6005308"/>
            <a:ext cx="146262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44CBE0-A424-DA02-55F3-72DCF8C888E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6044014" y="7161690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49C2FA-EC09-B381-2220-85325FE66784}"/>
              </a:ext>
            </a:extLst>
          </p:cNvPr>
          <p:cNvCxnSpPr>
            <a:cxnSpLocks/>
          </p:cNvCxnSpPr>
          <p:nvPr/>
        </p:nvCxnSpPr>
        <p:spPr>
          <a:xfrm>
            <a:off x="36012771" y="10424173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67E6F1D8-0515-5EAB-8FFE-EFE6A7490324}"/>
              </a:ext>
            </a:extLst>
          </p:cNvPr>
          <p:cNvCxnSpPr>
            <a:cxnSpLocks/>
          </p:cNvCxnSpPr>
          <p:nvPr/>
        </p:nvCxnSpPr>
        <p:spPr>
          <a:xfrm flipV="1">
            <a:off x="32649557" y="6005308"/>
            <a:ext cx="1486129" cy="352729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821A826-1D7D-4935-9E16-E62E575EC623}"/>
              </a:ext>
            </a:extLst>
          </p:cNvPr>
          <p:cNvSpPr txBox="1"/>
          <p:nvPr/>
        </p:nvSpPr>
        <p:spPr>
          <a:xfrm>
            <a:off x="553894" y="26305714"/>
            <a:ext cx="9031792" cy="6407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OBJECTIVE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researchers did not have time to thoroughly analyze qualitative responses from participants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Graduate researcher performed thematic analysis and developed a composite Score to determine how much the ad affected their responses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 were mixed but the test ad had some influence at increasing responses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A4D96A-FDE8-4935-8992-1CD3D358C350}"/>
              </a:ext>
            </a:extLst>
          </p:cNvPr>
          <p:cNvSpPr txBox="1"/>
          <p:nvPr/>
        </p:nvSpPr>
        <p:spPr>
          <a:xfrm>
            <a:off x="569937" y="33663681"/>
            <a:ext cx="9031792" cy="363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PARTICIPANTS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99 participants split into 4 groups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Test ad: 1 friends gets new online friends who want to storm the post office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Control ad:1 friend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9DB2DE-2076-4B29-B45B-1176D1DC8732}"/>
              </a:ext>
            </a:extLst>
          </p:cNvPr>
          <p:cNvSpPr txBox="1"/>
          <p:nvPr/>
        </p:nvSpPr>
        <p:spPr>
          <a:xfrm>
            <a:off x="606467" y="9723100"/>
            <a:ext cx="90317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aseline="30000" dirty="0">
                <a:cs typeface="Arial" panose="020B0604020202020204" pitchFamily="34" charset="0"/>
              </a:rPr>
              <a:t>1</a:t>
            </a:r>
            <a:r>
              <a:rPr lang="en-US" sz="4400" dirty="0">
                <a:cs typeface="Arial" panose="020B0604020202020204" pitchFamily="34" charset="0"/>
              </a:rPr>
              <a:t>Graduate Researcher 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2</a:t>
            </a:r>
            <a:r>
              <a:rPr lang="en-US" sz="4400" dirty="0">
                <a:cs typeface="Arial" panose="020B0604020202020204" pitchFamily="34" charset="0"/>
              </a:rPr>
              <a:t>Ph.D., Associate Professor, University of Arizona College of Information Science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3</a:t>
            </a:r>
            <a:r>
              <a:rPr lang="en-US" sz="4400" dirty="0">
                <a:cs typeface="Arial" panose="020B0604020202020204" pitchFamily="34" charset="0"/>
              </a:rPr>
              <a:t>Undergraduate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17487</TotalTime>
  <Words>516</Words>
  <Application>Microsoft Office PowerPoint</Application>
  <PresentationFormat>Custom</PresentationFormat>
  <Paragraphs>140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Verdana</vt:lpstr>
      <vt:lpstr>Helvetica</vt:lpstr>
      <vt:lpstr>Lato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Beaver, Kendall - (kendallbeaver)</cp:lastModifiedBy>
  <cp:revision>321</cp:revision>
  <dcterms:created xsi:type="dcterms:W3CDTF">2018-09-16T19:13:41Z</dcterms:created>
  <dcterms:modified xsi:type="dcterms:W3CDTF">2025-05-02T15:35:24Z</dcterms:modified>
</cp:coreProperties>
</file>